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57" r:id="rId2"/>
    <p:sldId id="260" r:id="rId3"/>
    <p:sldId id="261" r:id="rId4"/>
    <p:sldId id="262" r:id="rId5"/>
    <p:sldId id="263" r:id="rId6"/>
    <p:sldId id="264" r:id="rId7"/>
    <p:sldId id="265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00FF"/>
    <a:srgbClr val="800000"/>
    <a:srgbClr val="3333CC"/>
    <a:srgbClr val="052E89"/>
    <a:srgbClr val="A50021"/>
    <a:srgbClr val="0033CC"/>
    <a:srgbClr val="000066"/>
    <a:srgbClr val="E1D6F2"/>
    <a:srgbClr val="FFFF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09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E7B5ABD-2C52-4524-9980-8B5339FF25C7}" type="datetimeFigureOut">
              <a:rPr lang="en-US"/>
              <a:pPr>
                <a:defRPr/>
              </a:pPr>
              <a:t>12/23/2020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D27163C0-6160-4F0A-AE4C-5420F00A2DA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878799-E1DF-4E5B-A79B-C754CF32A238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132593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204330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289327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40593851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719685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454969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0599906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87266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568178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542019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36021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975761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198907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146286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444643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 September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D5EBE0-AC32-4D42-9565-1A07547CA153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 September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26B1E4-C401-4E85-8A8D-E7F07D5EBA05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 September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A580B6-B097-48EB-8B44-56BBB0AD7E1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 September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04FDAB-2FD2-4ED4-B65F-221BA14E77B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 September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38A835-4B66-4A9D-85D5-08C93453B74C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 September 2018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E22CDB-F5EF-4CAD-B1B5-94341D3B2798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 September 2018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FF81A5-9C28-4D31-AA97-B49DA153A6D7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 September 2018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08E537-9DFD-4671-8E04-277278CE0DB8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 September 2018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44C010-09D1-49B0-B25C-6150942C44D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 September 2018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12626E-9DA7-406E-B68C-7FD39E88537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 September 2018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21BDD0-EE46-4645-881D-3DC39EF6EA7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14 September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C7C00377-1422-4D70-AB8D-B37CED146F2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81000" y="152400"/>
            <a:ext cx="83058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3000" b="1" spc="650" dirty="0" smtClean="0">
                <a:solidFill>
                  <a:srgbClr val="800000"/>
                </a:solidFill>
                <a:latin typeface="+mj-lt"/>
              </a:rPr>
              <a:t>MSC3182</a:t>
            </a:r>
            <a:endParaRPr lang="en-US" sz="3000" b="1" spc="650" dirty="0">
              <a:solidFill>
                <a:srgbClr val="800000"/>
              </a:solidFill>
              <a:latin typeface="+mj-lt"/>
            </a:endParaRPr>
          </a:p>
          <a:p>
            <a:pPr algn="ctr">
              <a:spcBef>
                <a:spcPts val="1200"/>
              </a:spcBef>
            </a:pPr>
            <a:r>
              <a:rPr lang="en-US" sz="3000" b="1" spc="650" dirty="0">
                <a:solidFill>
                  <a:srgbClr val="1818E6"/>
                </a:solidFill>
                <a:latin typeface="+mj-lt"/>
              </a:rPr>
              <a:t> </a:t>
            </a:r>
            <a:r>
              <a:rPr lang="en-US" sz="3000" b="1" spc="650" dirty="0">
                <a:solidFill>
                  <a:srgbClr val="000066"/>
                </a:solidFill>
                <a:latin typeface="+mj-lt"/>
              </a:rPr>
              <a:t>SOCIAL ENTREPRENEURSHIP</a:t>
            </a:r>
          </a:p>
          <a:p>
            <a:pPr algn="ctr">
              <a:spcBef>
                <a:spcPts val="1200"/>
              </a:spcBef>
            </a:pPr>
            <a:r>
              <a:rPr lang="en-US" sz="3000" b="1" spc="650" dirty="0">
                <a:solidFill>
                  <a:srgbClr val="800000"/>
                </a:solidFill>
                <a:latin typeface="+mj-lt"/>
              </a:rPr>
              <a:t> Lesson </a:t>
            </a:r>
            <a:r>
              <a:rPr lang="en-US" sz="3000" b="1" spc="650" dirty="0" smtClean="0">
                <a:solidFill>
                  <a:srgbClr val="800000"/>
                </a:solidFill>
                <a:latin typeface="+mj-lt"/>
              </a:rPr>
              <a:t>4</a:t>
            </a:r>
          </a:p>
          <a:p>
            <a:pPr algn="ctr">
              <a:spcBef>
                <a:spcPts val="1200"/>
              </a:spcBef>
            </a:pPr>
            <a:r>
              <a:rPr lang="en-US" sz="4500" b="1" spc="650" dirty="0" smtClean="0">
                <a:solidFill>
                  <a:srgbClr val="000066"/>
                </a:solidFill>
                <a:latin typeface="+mj-lt"/>
              </a:rPr>
              <a:t>BUSINESS MODEL &amp; LEAN APPROACH</a:t>
            </a:r>
            <a:endParaRPr lang="en-US" sz="4500" b="1" spc="650" dirty="0">
              <a:solidFill>
                <a:srgbClr val="000066"/>
              </a:solidFill>
              <a:latin typeface="+mj-lt"/>
            </a:endParaRPr>
          </a:p>
        </p:txBody>
      </p:sp>
      <p:pic>
        <p:nvPicPr>
          <p:cNvPr id="12" name="Picture 13" descr="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657600" y="6311756"/>
            <a:ext cx="2057554" cy="546244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026" name="Picture 2" descr="i6 Innovation Process® | Sonoco Products Compan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971800"/>
            <a:ext cx="35052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>
          <a:xfrm>
            <a:off x="152400" y="6324600"/>
            <a:ext cx="3429000" cy="365125"/>
          </a:xfrm>
        </p:spPr>
        <p:txBody>
          <a:bodyPr/>
          <a:lstStyle/>
          <a:p>
            <a:pPr>
              <a:defRPr/>
            </a:pPr>
            <a:r>
              <a:rPr lang="en-US" sz="1400" b="1" dirty="0" smtClean="0">
                <a:solidFill>
                  <a:srgbClr val="8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D </a:t>
            </a:r>
            <a:r>
              <a:rPr lang="en-US" sz="1400" b="1" dirty="0" err="1" smtClean="0">
                <a:solidFill>
                  <a:srgbClr val="8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Murali</a:t>
            </a:r>
            <a:r>
              <a:rPr lang="en-US" sz="1400" b="1" dirty="0" smtClean="0">
                <a:solidFill>
                  <a:srgbClr val="8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 </a:t>
            </a:r>
            <a:r>
              <a:rPr lang="en-US" sz="1400" b="1" dirty="0" err="1" smtClean="0">
                <a:solidFill>
                  <a:srgbClr val="8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Manohar</a:t>
            </a:r>
            <a:r>
              <a:rPr lang="en-US" sz="1400" b="1" dirty="0" smtClean="0">
                <a:solidFill>
                  <a:srgbClr val="8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 – AP/Polymer </a:t>
            </a:r>
            <a:r>
              <a:rPr lang="en-US" sz="1400" b="1" dirty="0" err="1" smtClean="0">
                <a:solidFill>
                  <a:srgbClr val="8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Engg</a:t>
            </a:r>
            <a:endParaRPr lang="en-US" sz="1400" b="1" dirty="0">
              <a:solidFill>
                <a:srgbClr val="800000"/>
              </a:solidFill>
              <a:latin typeface="Book Antiqua" panose="0204060205030503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382000" y="6356350"/>
            <a:ext cx="3810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b="1" smtClean="0">
                <a:solidFill>
                  <a:srgbClr val="3333CC"/>
                </a:solidFill>
              </a:rPr>
              <a:pPr/>
              <a:t>10</a:t>
            </a:fld>
            <a:endParaRPr lang="en-US" altLang="en-US" b="1" dirty="0">
              <a:solidFill>
                <a:srgbClr val="3333CC"/>
              </a:solidFill>
            </a:endParaRPr>
          </a:p>
        </p:txBody>
      </p:sp>
      <p:sp>
        <p:nvSpPr>
          <p:cNvPr id="3081" name="Rectangle 10"/>
          <p:cNvSpPr>
            <a:spLocks noChangeArrowheads="1"/>
          </p:cNvSpPr>
          <p:nvPr/>
        </p:nvSpPr>
        <p:spPr bwMode="auto">
          <a:xfrm>
            <a:off x="304800" y="457200"/>
            <a:ext cx="7391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altLang="en-US" sz="2400" b="1" dirty="0" smtClean="0">
                <a:solidFill>
                  <a:srgbClr val="800000"/>
                </a:solidFill>
              </a:rPr>
              <a:t>LEAN APPROACH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 April 2020</a:t>
            </a:r>
            <a:endParaRPr lang="en-US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81001" y="1215593"/>
            <a:ext cx="8599014" cy="442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1394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382000" y="6356350"/>
            <a:ext cx="3810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b="1" smtClean="0">
                <a:solidFill>
                  <a:srgbClr val="3333CC"/>
                </a:solidFill>
              </a:rPr>
              <a:pPr/>
              <a:t>11</a:t>
            </a:fld>
            <a:endParaRPr lang="en-US" altLang="en-US" b="1" dirty="0">
              <a:solidFill>
                <a:srgbClr val="3333CC"/>
              </a:solidFill>
            </a:endParaRPr>
          </a:p>
        </p:txBody>
      </p:sp>
      <p:sp>
        <p:nvSpPr>
          <p:cNvPr id="3081" name="Rectangle 10"/>
          <p:cNvSpPr>
            <a:spLocks noChangeArrowheads="1"/>
          </p:cNvSpPr>
          <p:nvPr/>
        </p:nvSpPr>
        <p:spPr bwMode="auto">
          <a:xfrm>
            <a:off x="304800" y="457200"/>
            <a:ext cx="7391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altLang="en-US" sz="2400" b="1" dirty="0" smtClean="0">
                <a:solidFill>
                  <a:srgbClr val="800000"/>
                </a:solidFill>
              </a:rPr>
              <a:t>LEAN APPROACH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 April 2020</a:t>
            </a:r>
            <a:endParaRPr lang="en-US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32923" y="1600200"/>
            <a:ext cx="827815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8174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382000" y="6356350"/>
            <a:ext cx="3810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b="1" smtClean="0">
                <a:solidFill>
                  <a:srgbClr val="3333CC"/>
                </a:solidFill>
              </a:rPr>
              <a:pPr/>
              <a:t>12</a:t>
            </a:fld>
            <a:endParaRPr lang="en-US" altLang="en-US" b="1" dirty="0">
              <a:solidFill>
                <a:srgbClr val="3333CC"/>
              </a:solidFill>
            </a:endParaRPr>
          </a:p>
        </p:txBody>
      </p:sp>
      <p:sp>
        <p:nvSpPr>
          <p:cNvPr id="3081" name="Rectangle 10"/>
          <p:cNvSpPr>
            <a:spLocks noChangeArrowheads="1"/>
          </p:cNvSpPr>
          <p:nvPr/>
        </p:nvSpPr>
        <p:spPr bwMode="auto">
          <a:xfrm>
            <a:off x="304800" y="457200"/>
            <a:ext cx="7391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altLang="en-US" sz="2400" b="1" dirty="0" smtClean="0">
                <a:solidFill>
                  <a:srgbClr val="800000"/>
                </a:solidFill>
              </a:rPr>
              <a:t>LEAN APPROACH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 April 2020</a:t>
            </a:r>
            <a:endParaRPr lang="en-US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81000" y="1098551"/>
            <a:ext cx="8633589" cy="730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59194" y="2078761"/>
            <a:ext cx="8077200" cy="365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0068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382000" y="6356350"/>
            <a:ext cx="3810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b="1" smtClean="0">
                <a:solidFill>
                  <a:srgbClr val="3333CC"/>
                </a:solidFill>
              </a:rPr>
              <a:pPr/>
              <a:t>13</a:t>
            </a:fld>
            <a:endParaRPr lang="en-US" altLang="en-US" b="1" dirty="0">
              <a:solidFill>
                <a:srgbClr val="3333CC"/>
              </a:solidFill>
            </a:endParaRPr>
          </a:p>
        </p:txBody>
      </p:sp>
      <p:sp>
        <p:nvSpPr>
          <p:cNvPr id="3081" name="Rectangle 10"/>
          <p:cNvSpPr>
            <a:spLocks noChangeArrowheads="1"/>
          </p:cNvSpPr>
          <p:nvPr/>
        </p:nvSpPr>
        <p:spPr bwMode="auto">
          <a:xfrm>
            <a:off x="304800" y="457200"/>
            <a:ext cx="7391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altLang="en-US" sz="2400" b="1" dirty="0" smtClean="0">
                <a:solidFill>
                  <a:srgbClr val="800000"/>
                </a:solidFill>
              </a:rPr>
              <a:t>LEAN APPROACH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 April 2020</a:t>
            </a:r>
            <a:endParaRPr lang="en-US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25582" y="1362508"/>
            <a:ext cx="8508847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6066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382000" y="6356350"/>
            <a:ext cx="3810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b="1" smtClean="0">
                <a:solidFill>
                  <a:srgbClr val="3333CC"/>
                </a:solidFill>
              </a:rPr>
              <a:pPr/>
              <a:t>14</a:t>
            </a:fld>
            <a:endParaRPr lang="en-US" altLang="en-US" b="1" dirty="0">
              <a:solidFill>
                <a:srgbClr val="3333CC"/>
              </a:solidFill>
            </a:endParaRPr>
          </a:p>
        </p:txBody>
      </p:sp>
      <p:sp>
        <p:nvSpPr>
          <p:cNvPr id="3081" name="Rectangle 10"/>
          <p:cNvSpPr>
            <a:spLocks noChangeArrowheads="1"/>
          </p:cNvSpPr>
          <p:nvPr/>
        </p:nvSpPr>
        <p:spPr bwMode="auto">
          <a:xfrm>
            <a:off x="304800" y="457200"/>
            <a:ext cx="7391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altLang="en-US" sz="2400" b="1" dirty="0" smtClean="0">
                <a:solidFill>
                  <a:srgbClr val="800000"/>
                </a:solidFill>
              </a:rPr>
              <a:t>LEAN APPROACH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 April 2020</a:t>
            </a:r>
            <a:endParaRPr lang="en-US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209800" y="1098550"/>
            <a:ext cx="4992885" cy="441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3824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382000" y="6356350"/>
            <a:ext cx="3810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b="1" smtClean="0">
                <a:solidFill>
                  <a:srgbClr val="3333CC"/>
                </a:solidFill>
              </a:rPr>
              <a:pPr/>
              <a:t>15</a:t>
            </a:fld>
            <a:endParaRPr lang="en-US" altLang="en-US" b="1" dirty="0">
              <a:solidFill>
                <a:srgbClr val="3333CC"/>
              </a:solidFill>
            </a:endParaRPr>
          </a:p>
        </p:txBody>
      </p:sp>
      <p:sp>
        <p:nvSpPr>
          <p:cNvPr id="3081" name="Rectangle 10"/>
          <p:cNvSpPr>
            <a:spLocks noChangeArrowheads="1"/>
          </p:cNvSpPr>
          <p:nvPr/>
        </p:nvSpPr>
        <p:spPr bwMode="auto">
          <a:xfrm>
            <a:off x="304800" y="457200"/>
            <a:ext cx="7391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altLang="en-US" sz="2400" b="1" dirty="0" smtClean="0">
                <a:solidFill>
                  <a:srgbClr val="800000"/>
                </a:solidFill>
              </a:rPr>
              <a:t>LEAN APPROACH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 April 2020</a:t>
            </a:r>
            <a:endParaRPr lang="en-US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97664" y="1087229"/>
            <a:ext cx="7631936" cy="11987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143000" y="2393950"/>
            <a:ext cx="7010400" cy="330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3599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382000" y="6356350"/>
            <a:ext cx="3810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b="1" smtClean="0">
                <a:solidFill>
                  <a:srgbClr val="3333CC"/>
                </a:solidFill>
              </a:rPr>
              <a:pPr/>
              <a:t>16</a:t>
            </a:fld>
            <a:endParaRPr lang="en-US" altLang="en-US" b="1" dirty="0">
              <a:solidFill>
                <a:srgbClr val="3333CC"/>
              </a:solidFill>
            </a:endParaRPr>
          </a:p>
        </p:txBody>
      </p:sp>
      <p:sp>
        <p:nvSpPr>
          <p:cNvPr id="3081" name="Rectangle 10"/>
          <p:cNvSpPr>
            <a:spLocks noChangeArrowheads="1"/>
          </p:cNvSpPr>
          <p:nvPr/>
        </p:nvSpPr>
        <p:spPr bwMode="auto">
          <a:xfrm>
            <a:off x="304800" y="457200"/>
            <a:ext cx="7391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altLang="en-US" sz="2400" b="1" dirty="0" smtClean="0">
                <a:solidFill>
                  <a:srgbClr val="800000"/>
                </a:solidFill>
              </a:rPr>
              <a:t>LEAN APPROACH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 April 2020</a:t>
            </a:r>
            <a:endParaRPr lang="en-US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52401" y="1486622"/>
            <a:ext cx="8686800" cy="135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7400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382000" y="6356350"/>
            <a:ext cx="3810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b="1" smtClean="0">
                <a:solidFill>
                  <a:srgbClr val="3333CC"/>
                </a:solidFill>
              </a:rPr>
              <a:pPr/>
              <a:t>17</a:t>
            </a:fld>
            <a:endParaRPr lang="en-US" altLang="en-US" b="1" dirty="0">
              <a:solidFill>
                <a:srgbClr val="3333CC"/>
              </a:solidFill>
            </a:endParaRPr>
          </a:p>
        </p:txBody>
      </p:sp>
      <p:sp>
        <p:nvSpPr>
          <p:cNvPr id="3081" name="Rectangle 10"/>
          <p:cNvSpPr>
            <a:spLocks noChangeArrowheads="1"/>
          </p:cNvSpPr>
          <p:nvPr/>
        </p:nvSpPr>
        <p:spPr bwMode="auto">
          <a:xfrm>
            <a:off x="304800" y="457200"/>
            <a:ext cx="7391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altLang="en-US" sz="2400" b="1" dirty="0" smtClean="0">
                <a:solidFill>
                  <a:srgbClr val="800000"/>
                </a:solidFill>
              </a:rPr>
              <a:t>LEAN APPROACH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 April 2020</a:t>
            </a:r>
            <a:endParaRPr lang="en-US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1731"/>
          <a:stretch/>
        </p:blipFill>
        <p:spPr>
          <a:xfrm>
            <a:off x="914400" y="1219200"/>
            <a:ext cx="4248150" cy="468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6768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382000" y="6356350"/>
            <a:ext cx="3048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b="1" smtClean="0">
                <a:solidFill>
                  <a:srgbClr val="3333CC"/>
                </a:solidFill>
              </a:rPr>
              <a:pPr/>
              <a:t>2</a:t>
            </a:fld>
            <a:endParaRPr lang="en-US" altLang="en-US" b="1" dirty="0">
              <a:solidFill>
                <a:srgbClr val="3333CC"/>
              </a:solidFill>
            </a:endParaRPr>
          </a:p>
        </p:txBody>
      </p:sp>
      <p:sp>
        <p:nvSpPr>
          <p:cNvPr id="3081" name="Rectangle 10"/>
          <p:cNvSpPr>
            <a:spLocks noChangeArrowheads="1"/>
          </p:cNvSpPr>
          <p:nvPr/>
        </p:nvSpPr>
        <p:spPr bwMode="auto">
          <a:xfrm>
            <a:off x="304800" y="457200"/>
            <a:ext cx="7391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altLang="en-US" sz="2400" b="1" dirty="0" smtClean="0">
                <a:solidFill>
                  <a:srgbClr val="800000"/>
                </a:solidFill>
              </a:rPr>
              <a:t>BUSINESS IDEA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sp>
        <p:nvSpPr>
          <p:cNvPr id="3082" name="TextBox 14"/>
          <p:cNvSpPr txBox="1">
            <a:spLocks noChangeArrowheads="1"/>
          </p:cNvSpPr>
          <p:nvPr/>
        </p:nvSpPr>
        <p:spPr bwMode="auto">
          <a:xfrm>
            <a:off x="318655" y="990600"/>
            <a:ext cx="8534400" cy="535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1900" dirty="0" smtClean="0">
                <a:solidFill>
                  <a:srgbClr val="0033CC"/>
                </a:solidFill>
              </a:rPr>
              <a:t>A </a:t>
            </a:r>
            <a:r>
              <a:rPr lang="en-US" sz="1900" dirty="0">
                <a:solidFill>
                  <a:srgbClr val="0033CC"/>
                </a:solidFill>
              </a:rPr>
              <a:t>concept that can be used for financial gain that is usually centered on a product or service that can be offered for money. </a:t>
            </a:r>
            <a:endParaRPr lang="en-US" sz="1900" dirty="0" smtClean="0">
              <a:solidFill>
                <a:srgbClr val="0033CC"/>
              </a:solidFill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1900" dirty="0" smtClean="0">
                <a:solidFill>
                  <a:srgbClr val="0033CC"/>
                </a:solidFill>
              </a:rPr>
              <a:t>An </a:t>
            </a:r>
            <a:r>
              <a:rPr lang="en-US" sz="1900" dirty="0">
                <a:solidFill>
                  <a:srgbClr val="0033CC"/>
                </a:solidFill>
              </a:rPr>
              <a:t>idea is the base of the pyramid when it comes to the business as a whole.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1900" dirty="0">
                <a:solidFill>
                  <a:srgbClr val="0033CC"/>
                </a:solidFill>
              </a:rPr>
              <a:t>The characteristics of a promising business idea are: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1900" dirty="0">
                <a:solidFill>
                  <a:srgbClr val="0033CC"/>
                </a:solidFill>
              </a:rPr>
              <a:t>Innovative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1900" dirty="0">
                <a:solidFill>
                  <a:srgbClr val="0033CC"/>
                </a:solidFill>
              </a:rPr>
              <a:t>Unique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1900" dirty="0">
                <a:solidFill>
                  <a:srgbClr val="0033CC"/>
                </a:solidFill>
              </a:rPr>
              <a:t>Problem solving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1900" dirty="0">
                <a:solidFill>
                  <a:srgbClr val="0033CC"/>
                </a:solidFill>
              </a:rPr>
              <a:t>Profitable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1900" dirty="0">
                <a:solidFill>
                  <a:srgbClr val="0033CC"/>
                </a:solidFill>
              </a:rPr>
              <a:t>A business idea is often linked to its creator who needs to identify the business' value proposition in order to launch to market and establish competitive advantage</a:t>
            </a:r>
            <a:r>
              <a:rPr lang="en-US" sz="1900" dirty="0" smtClean="0">
                <a:solidFill>
                  <a:srgbClr val="0033CC"/>
                </a:solidFill>
              </a:rPr>
              <a:t>.</a:t>
            </a:r>
            <a:endParaRPr lang="en-US" sz="1900" dirty="0">
              <a:solidFill>
                <a:srgbClr val="0033CC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z="16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 April 2020</a:t>
            </a:r>
            <a:endParaRPr lang="en-US" sz="1600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Image result for business idea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6477000" y="2514600"/>
            <a:ext cx="2667000" cy="243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382000" y="6356350"/>
            <a:ext cx="3048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b="1" smtClean="0">
                <a:solidFill>
                  <a:srgbClr val="3333CC"/>
                </a:solidFill>
              </a:rPr>
              <a:pPr/>
              <a:t>3</a:t>
            </a:fld>
            <a:endParaRPr lang="en-US" altLang="en-US" b="1" dirty="0">
              <a:solidFill>
                <a:srgbClr val="3333CC"/>
              </a:solidFill>
            </a:endParaRPr>
          </a:p>
        </p:txBody>
      </p:sp>
      <p:sp>
        <p:nvSpPr>
          <p:cNvPr id="3081" name="Rectangle 10"/>
          <p:cNvSpPr>
            <a:spLocks noChangeArrowheads="1"/>
          </p:cNvSpPr>
          <p:nvPr/>
        </p:nvSpPr>
        <p:spPr bwMode="auto">
          <a:xfrm>
            <a:off x="304800" y="457200"/>
            <a:ext cx="7391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altLang="en-US" sz="2400" b="1" dirty="0" smtClean="0">
                <a:solidFill>
                  <a:srgbClr val="800000"/>
                </a:solidFill>
              </a:rPr>
              <a:t>BUSINESS MODEL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sp>
        <p:nvSpPr>
          <p:cNvPr id="3082" name="TextBox 14"/>
          <p:cNvSpPr txBox="1">
            <a:spLocks noChangeArrowheads="1"/>
          </p:cNvSpPr>
          <p:nvPr/>
        </p:nvSpPr>
        <p:spPr bwMode="auto">
          <a:xfrm>
            <a:off x="304800" y="990600"/>
            <a:ext cx="8534400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200" dirty="0" smtClean="0">
                <a:solidFill>
                  <a:srgbClr val="0033CC"/>
                </a:solidFill>
              </a:rPr>
              <a:t>A </a:t>
            </a:r>
            <a:r>
              <a:rPr lang="en-US" sz="2200" dirty="0">
                <a:solidFill>
                  <a:srgbClr val="0033CC"/>
                </a:solidFill>
              </a:rPr>
              <a:t>plan for </a:t>
            </a:r>
            <a:endParaRPr lang="en-US" sz="2200" dirty="0" smtClean="0">
              <a:solidFill>
                <a:srgbClr val="0033CC"/>
              </a:solidFill>
            </a:endParaRPr>
          </a:p>
          <a:p>
            <a:pPr marL="914400" lvl="1" indent="-4572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rgbClr val="0033CC"/>
                </a:solidFill>
              </a:rPr>
              <a:t>the </a:t>
            </a:r>
            <a:r>
              <a:rPr lang="en-US" sz="2200" dirty="0">
                <a:solidFill>
                  <a:srgbClr val="0033CC"/>
                </a:solidFill>
              </a:rPr>
              <a:t>successful operation of a business</a:t>
            </a:r>
            <a:r>
              <a:rPr lang="en-US" sz="2200" dirty="0" smtClean="0">
                <a:solidFill>
                  <a:srgbClr val="0033CC"/>
                </a:solidFill>
              </a:rPr>
              <a:t>,</a:t>
            </a:r>
          </a:p>
          <a:p>
            <a:pPr marL="914400" lvl="1" indent="-4572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rgbClr val="0033CC"/>
                </a:solidFill>
              </a:rPr>
              <a:t>identifying </a:t>
            </a:r>
            <a:r>
              <a:rPr lang="en-US" sz="2200" dirty="0">
                <a:solidFill>
                  <a:srgbClr val="0033CC"/>
                </a:solidFill>
              </a:rPr>
              <a:t>sources of revenue, </a:t>
            </a:r>
            <a:endParaRPr lang="en-US" sz="2200" dirty="0" smtClean="0">
              <a:solidFill>
                <a:srgbClr val="0033CC"/>
              </a:solidFill>
            </a:endParaRPr>
          </a:p>
          <a:p>
            <a:pPr marL="914400" lvl="1" indent="-4572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rgbClr val="0033CC"/>
                </a:solidFill>
              </a:rPr>
              <a:t>the </a:t>
            </a:r>
            <a:r>
              <a:rPr lang="en-US" sz="2200" dirty="0">
                <a:solidFill>
                  <a:srgbClr val="0033CC"/>
                </a:solidFill>
              </a:rPr>
              <a:t>intended customer base, </a:t>
            </a:r>
            <a:endParaRPr lang="en-US" sz="2200" dirty="0" smtClean="0">
              <a:solidFill>
                <a:srgbClr val="0033CC"/>
              </a:solidFill>
            </a:endParaRPr>
          </a:p>
          <a:p>
            <a:pPr marL="914400" lvl="1" indent="-4572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rgbClr val="0033CC"/>
                </a:solidFill>
              </a:rPr>
              <a:t>products</a:t>
            </a:r>
            <a:r>
              <a:rPr lang="en-US" sz="2200" dirty="0">
                <a:solidFill>
                  <a:srgbClr val="0033CC"/>
                </a:solidFill>
              </a:rPr>
              <a:t>, and </a:t>
            </a:r>
            <a:endParaRPr lang="en-US" sz="2200" dirty="0" smtClean="0">
              <a:solidFill>
                <a:srgbClr val="0033CC"/>
              </a:solidFill>
            </a:endParaRPr>
          </a:p>
          <a:p>
            <a:pPr marL="914400" lvl="1" indent="-4572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rgbClr val="0033CC"/>
                </a:solidFill>
              </a:rPr>
              <a:t>details </a:t>
            </a:r>
            <a:r>
              <a:rPr lang="en-US" sz="2200" dirty="0">
                <a:solidFill>
                  <a:srgbClr val="0033CC"/>
                </a:solidFill>
              </a:rPr>
              <a:t>of financing.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 April 2020</a:t>
            </a:r>
            <a:endParaRPr lang="en-US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2" descr="Related image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1042"/>
          <a:stretch/>
        </p:blipFill>
        <p:spPr bwMode="auto">
          <a:xfrm>
            <a:off x="5219700" y="2410658"/>
            <a:ext cx="36957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5329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382000" y="6356350"/>
            <a:ext cx="3048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b="1" smtClean="0">
                <a:solidFill>
                  <a:srgbClr val="3333CC"/>
                </a:solidFill>
              </a:rPr>
              <a:pPr/>
              <a:t>4</a:t>
            </a:fld>
            <a:endParaRPr lang="en-US" altLang="en-US" b="1" dirty="0">
              <a:solidFill>
                <a:srgbClr val="3333CC"/>
              </a:solidFill>
            </a:endParaRPr>
          </a:p>
        </p:txBody>
      </p:sp>
      <p:sp>
        <p:nvSpPr>
          <p:cNvPr id="3081" name="Rectangle 10"/>
          <p:cNvSpPr>
            <a:spLocks noChangeArrowheads="1"/>
          </p:cNvSpPr>
          <p:nvPr/>
        </p:nvSpPr>
        <p:spPr bwMode="auto">
          <a:xfrm>
            <a:off x="304800" y="457200"/>
            <a:ext cx="7391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altLang="en-US" sz="2400" b="1" dirty="0" smtClean="0">
                <a:solidFill>
                  <a:srgbClr val="800000"/>
                </a:solidFill>
              </a:rPr>
              <a:t>BUSINESS PLAN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sp>
        <p:nvSpPr>
          <p:cNvPr id="3082" name="TextBox 14"/>
          <p:cNvSpPr txBox="1">
            <a:spLocks noChangeArrowheads="1"/>
          </p:cNvSpPr>
          <p:nvPr/>
        </p:nvSpPr>
        <p:spPr bwMode="auto">
          <a:xfrm>
            <a:off x="304800" y="990600"/>
            <a:ext cx="8534400" cy="3076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200" dirty="0" smtClean="0">
                <a:solidFill>
                  <a:srgbClr val="0033CC"/>
                </a:solidFill>
              </a:rPr>
              <a:t>A</a:t>
            </a:r>
            <a:r>
              <a:rPr lang="en-US" sz="2200" dirty="0">
                <a:solidFill>
                  <a:srgbClr val="0033CC"/>
                </a:solidFill>
              </a:rPr>
              <a:t> business plan is a formal statement of business goals, reasons they are attainable, and plans for reaching them. </a:t>
            </a:r>
            <a:endParaRPr lang="en-US" sz="2200" dirty="0" smtClean="0">
              <a:solidFill>
                <a:srgbClr val="0033CC"/>
              </a:solidFill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200" dirty="0" smtClean="0">
                <a:solidFill>
                  <a:srgbClr val="0033CC"/>
                </a:solidFill>
              </a:rPr>
              <a:t>It </a:t>
            </a:r>
            <a:r>
              <a:rPr lang="en-US" sz="2200" dirty="0">
                <a:solidFill>
                  <a:srgbClr val="0033CC"/>
                </a:solidFill>
              </a:rPr>
              <a:t>may also contain background information about the organization or team attempting to reach those goals. </a:t>
            </a:r>
            <a:endParaRPr lang="en-US" sz="2200" dirty="0" smtClean="0">
              <a:solidFill>
                <a:srgbClr val="0033CC"/>
              </a:solidFill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200" dirty="0" smtClean="0">
                <a:solidFill>
                  <a:srgbClr val="0033CC"/>
                </a:solidFill>
              </a:rPr>
              <a:t>Written </a:t>
            </a:r>
            <a:r>
              <a:rPr lang="en-US" sz="2200" dirty="0">
                <a:solidFill>
                  <a:srgbClr val="0033CC"/>
                </a:solidFill>
              </a:rPr>
              <a:t>business plans are often required to obtain a bank loan or other financing.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 April 2020</a:t>
            </a:r>
            <a:endParaRPr lang="en-US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Image result for business plan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401137" y="3672610"/>
            <a:ext cx="4502727" cy="236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8735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382000" y="6356350"/>
            <a:ext cx="3048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b="1" smtClean="0">
                <a:solidFill>
                  <a:srgbClr val="3333CC"/>
                </a:solidFill>
              </a:rPr>
              <a:pPr/>
              <a:t>5</a:t>
            </a:fld>
            <a:endParaRPr lang="en-US" altLang="en-US" b="1" dirty="0">
              <a:solidFill>
                <a:srgbClr val="3333CC"/>
              </a:solidFill>
            </a:endParaRPr>
          </a:p>
        </p:txBody>
      </p:sp>
      <p:sp>
        <p:nvSpPr>
          <p:cNvPr id="3081" name="Rectangle 10"/>
          <p:cNvSpPr>
            <a:spLocks noChangeArrowheads="1"/>
          </p:cNvSpPr>
          <p:nvPr/>
        </p:nvSpPr>
        <p:spPr bwMode="auto">
          <a:xfrm>
            <a:off x="304800" y="457200"/>
            <a:ext cx="7391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altLang="en-US" sz="2400" b="1" dirty="0" smtClean="0">
                <a:solidFill>
                  <a:srgbClr val="800000"/>
                </a:solidFill>
              </a:rPr>
              <a:t>LEAN APPROACH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sp>
        <p:nvSpPr>
          <p:cNvPr id="3082" name="TextBox 14"/>
          <p:cNvSpPr txBox="1">
            <a:spLocks noChangeArrowheads="1"/>
          </p:cNvSpPr>
          <p:nvPr/>
        </p:nvSpPr>
        <p:spPr bwMode="auto">
          <a:xfrm>
            <a:off x="304800" y="990600"/>
            <a:ext cx="8534400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200" dirty="0" smtClean="0">
                <a:solidFill>
                  <a:srgbClr val="800000"/>
                </a:solidFill>
              </a:rPr>
              <a:t>1950 – Lean Manufacturing </a:t>
            </a:r>
            <a:r>
              <a:rPr lang="en-US" sz="2200" dirty="0" smtClean="0">
                <a:solidFill>
                  <a:srgbClr val="0033CC"/>
                </a:solidFill>
              </a:rPr>
              <a:t>- provides </a:t>
            </a:r>
            <a:r>
              <a:rPr lang="en-US" sz="2200" dirty="0">
                <a:solidFill>
                  <a:srgbClr val="0033CC"/>
                </a:solidFill>
              </a:rPr>
              <a:t>tools and processes to eliminate waste from the manufacturing process resulting in improved efficiency, effectiveness, and profitability</a:t>
            </a:r>
            <a:r>
              <a:rPr lang="en-US" sz="2200" dirty="0" smtClean="0">
                <a:solidFill>
                  <a:srgbClr val="0033CC"/>
                </a:solidFill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solidFill>
                  <a:srgbClr val="800000"/>
                </a:solidFill>
              </a:rPr>
              <a:t>1970 – Staged product Development (water fall like approach)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 April 2020</a:t>
            </a:r>
            <a:endParaRPr lang="en-US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82" y="3185695"/>
            <a:ext cx="841057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1123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382000" y="6356350"/>
            <a:ext cx="3048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b="1" smtClean="0">
                <a:solidFill>
                  <a:srgbClr val="3333CC"/>
                </a:solidFill>
              </a:rPr>
              <a:pPr/>
              <a:t>6</a:t>
            </a:fld>
            <a:endParaRPr lang="en-US" altLang="en-US" b="1" dirty="0">
              <a:solidFill>
                <a:srgbClr val="3333CC"/>
              </a:solidFill>
            </a:endParaRPr>
          </a:p>
        </p:txBody>
      </p:sp>
      <p:sp>
        <p:nvSpPr>
          <p:cNvPr id="3081" name="Rectangle 10"/>
          <p:cNvSpPr>
            <a:spLocks noChangeArrowheads="1"/>
          </p:cNvSpPr>
          <p:nvPr/>
        </p:nvSpPr>
        <p:spPr bwMode="auto">
          <a:xfrm>
            <a:off x="304800" y="457200"/>
            <a:ext cx="7391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altLang="en-US" sz="2400" b="1" dirty="0" smtClean="0">
                <a:solidFill>
                  <a:srgbClr val="800000"/>
                </a:solidFill>
              </a:rPr>
              <a:t>LEAN APPROACH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sp>
        <p:nvSpPr>
          <p:cNvPr id="3082" name="TextBox 14"/>
          <p:cNvSpPr txBox="1">
            <a:spLocks noChangeArrowheads="1"/>
          </p:cNvSpPr>
          <p:nvPr/>
        </p:nvSpPr>
        <p:spPr bwMode="auto">
          <a:xfrm>
            <a:off x="304800" y="990600"/>
            <a:ext cx="8534400" cy="537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200" dirty="0" smtClean="0">
                <a:solidFill>
                  <a:srgbClr val="800000"/>
                </a:solidFill>
              </a:rPr>
              <a:t>1990 – 2000 – Agile (Iterative Product development)</a:t>
            </a:r>
            <a:endParaRPr lang="en-US" sz="2200" dirty="0">
              <a:solidFill>
                <a:srgbClr val="0033CC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 April 2020</a:t>
            </a:r>
            <a:endParaRPr lang="en-US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58905" y="1599428"/>
            <a:ext cx="8480296" cy="335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2936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382000" y="6356350"/>
            <a:ext cx="3048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b="1" smtClean="0">
                <a:solidFill>
                  <a:srgbClr val="3333CC"/>
                </a:solidFill>
              </a:rPr>
              <a:pPr/>
              <a:t>7</a:t>
            </a:fld>
            <a:endParaRPr lang="en-US" altLang="en-US" b="1" dirty="0">
              <a:solidFill>
                <a:srgbClr val="3333CC"/>
              </a:solidFill>
            </a:endParaRPr>
          </a:p>
        </p:txBody>
      </p:sp>
      <p:sp>
        <p:nvSpPr>
          <p:cNvPr id="3081" name="Rectangle 10"/>
          <p:cNvSpPr>
            <a:spLocks noChangeArrowheads="1"/>
          </p:cNvSpPr>
          <p:nvPr/>
        </p:nvSpPr>
        <p:spPr bwMode="auto">
          <a:xfrm>
            <a:off x="304800" y="457200"/>
            <a:ext cx="7391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altLang="en-US" sz="2400" b="1" dirty="0" smtClean="0">
                <a:solidFill>
                  <a:srgbClr val="800000"/>
                </a:solidFill>
              </a:rPr>
              <a:t>LEAN APPROACH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sp>
        <p:nvSpPr>
          <p:cNvPr id="3082" name="TextBox 14"/>
          <p:cNvSpPr txBox="1">
            <a:spLocks noChangeArrowheads="1"/>
          </p:cNvSpPr>
          <p:nvPr/>
        </p:nvSpPr>
        <p:spPr bwMode="auto">
          <a:xfrm>
            <a:off x="304800" y="990600"/>
            <a:ext cx="8534400" cy="537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200" dirty="0" smtClean="0">
                <a:solidFill>
                  <a:srgbClr val="800000"/>
                </a:solidFill>
              </a:rPr>
              <a:t>2010 – Lean Startup</a:t>
            </a:r>
            <a:endParaRPr lang="en-US" sz="2200" dirty="0">
              <a:solidFill>
                <a:srgbClr val="0033CC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 April 2020</a:t>
            </a:r>
            <a:endParaRPr lang="en-US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84909" y="1669507"/>
            <a:ext cx="8305800" cy="396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8407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382000" y="6356350"/>
            <a:ext cx="3048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b="1" smtClean="0">
                <a:solidFill>
                  <a:srgbClr val="3333CC"/>
                </a:solidFill>
              </a:rPr>
              <a:pPr/>
              <a:t>8</a:t>
            </a:fld>
            <a:endParaRPr lang="en-US" altLang="en-US" b="1" dirty="0">
              <a:solidFill>
                <a:srgbClr val="3333CC"/>
              </a:solidFill>
            </a:endParaRPr>
          </a:p>
        </p:txBody>
      </p:sp>
      <p:sp>
        <p:nvSpPr>
          <p:cNvPr id="3081" name="Rectangle 10"/>
          <p:cNvSpPr>
            <a:spLocks noChangeArrowheads="1"/>
          </p:cNvSpPr>
          <p:nvPr/>
        </p:nvSpPr>
        <p:spPr bwMode="auto">
          <a:xfrm>
            <a:off x="304800" y="457200"/>
            <a:ext cx="7391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altLang="en-US" sz="2400" b="1" dirty="0" smtClean="0">
                <a:solidFill>
                  <a:srgbClr val="800000"/>
                </a:solidFill>
              </a:rPr>
              <a:t>LEAN APPROACH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 April 2020</a:t>
            </a:r>
            <a:endParaRPr lang="en-US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80109" y="1295400"/>
            <a:ext cx="8763000" cy="396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1886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382000" y="6356350"/>
            <a:ext cx="3048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b="1" smtClean="0">
                <a:solidFill>
                  <a:srgbClr val="3333CC"/>
                </a:solidFill>
              </a:rPr>
              <a:pPr/>
              <a:t>9</a:t>
            </a:fld>
            <a:endParaRPr lang="en-US" altLang="en-US" b="1" dirty="0">
              <a:solidFill>
                <a:srgbClr val="3333CC"/>
              </a:solidFill>
            </a:endParaRPr>
          </a:p>
        </p:txBody>
      </p:sp>
      <p:sp>
        <p:nvSpPr>
          <p:cNvPr id="3081" name="Rectangle 10"/>
          <p:cNvSpPr>
            <a:spLocks noChangeArrowheads="1"/>
          </p:cNvSpPr>
          <p:nvPr/>
        </p:nvSpPr>
        <p:spPr bwMode="auto">
          <a:xfrm>
            <a:off x="304800" y="457200"/>
            <a:ext cx="7391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altLang="en-US" sz="2400" b="1" dirty="0" smtClean="0">
                <a:solidFill>
                  <a:srgbClr val="800000"/>
                </a:solidFill>
              </a:rPr>
              <a:t>LEAN APPROACH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 April 2020</a:t>
            </a:r>
            <a:endParaRPr lang="en-US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78603" y="1397145"/>
            <a:ext cx="8622942" cy="393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8094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333CC"/>
        </a:solidFill>
        <a:ln cmpd="thickThin"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2820</TotalTime>
  <Words>260</Words>
  <Application>Microsoft Office PowerPoint</Application>
  <PresentationFormat>On-screen Show (4:3)</PresentationFormat>
  <Paragraphs>91</Paragraphs>
  <Slides>17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RIYAZ</dc:creator>
  <cp:lastModifiedBy>DMA</cp:lastModifiedBy>
  <cp:revision>270</cp:revision>
  <dcterms:created xsi:type="dcterms:W3CDTF">2013-07-28T06:24:18Z</dcterms:created>
  <dcterms:modified xsi:type="dcterms:W3CDTF">2020-12-23T07:15:43Z</dcterms:modified>
</cp:coreProperties>
</file>